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574" r:id="rId2"/>
    <p:sldId id="610" r:id="rId3"/>
    <p:sldId id="589" r:id="rId4"/>
    <p:sldId id="618" r:id="rId5"/>
    <p:sldId id="632" r:id="rId6"/>
    <p:sldId id="633" r:id="rId7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11520" userDrawn="1">
          <p15:clr>
            <a:srgbClr val="A4A3A4"/>
          </p15:clr>
        </p15:guide>
        <p15:guide id="4" pos="16704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pos="3600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pos="6624" userDrawn="1">
          <p15:clr>
            <a:srgbClr val="A4A3A4"/>
          </p15:clr>
        </p15:guide>
        <p15:guide id="10" orient="horz" pos="720" userDrawn="1">
          <p15:clr>
            <a:srgbClr val="A4A3A4"/>
          </p15:clr>
        </p15:guide>
        <p15:guide id="11" pos="864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14400" userDrawn="1">
          <p15:clr>
            <a:srgbClr val="A4A3A4"/>
          </p15:clr>
        </p15:guide>
        <p15:guide id="14" pos="12384" userDrawn="1">
          <p15:clr>
            <a:srgbClr val="A4A3A4"/>
          </p15:clr>
        </p15:guide>
        <p15:guide id="15" pos="576" userDrawn="1">
          <p15:clr>
            <a:srgbClr val="A4A3A4"/>
          </p15:clr>
        </p15:guide>
        <p15:guide id="16" pos="17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E83"/>
    <a:srgbClr val="07D71B"/>
    <a:srgbClr val="D912EE"/>
    <a:srgbClr val="C9C9C9"/>
    <a:srgbClr val="E4CC7E"/>
    <a:srgbClr val="212830"/>
    <a:srgbClr val="7FBA62"/>
    <a:srgbClr val="5D2884"/>
    <a:srgbClr val="52823A"/>
    <a:srgbClr val="81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80559" autoAdjust="0"/>
  </p:normalViewPr>
  <p:slideViewPr>
    <p:cSldViewPr>
      <p:cViewPr varScale="1">
        <p:scale>
          <a:sx n="38" d="100"/>
          <a:sy n="38" d="100"/>
        </p:scale>
        <p:origin x="150" y="1248"/>
      </p:cViewPr>
      <p:guideLst>
        <p:guide orient="horz" pos="2160"/>
        <p:guide pos="5760"/>
        <p:guide pos="11520"/>
        <p:guide pos="16704"/>
        <p:guide/>
        <p:guide orient="horz" pos="3600"/>
        <p:guide orient="horz"/>
        <p:guide orient="horz" pos="4320"/>
        <p:guide pos="6624"/>
        <p:guide orient="horz" pos="720"/>
        <p:guide pos="8640"/>
        <p:guide pos="2880"/>
        <p:guide pos="14400"/>
        <p:guide pos="12384"/>
        <p:guide pos="576"/>
        <p:guide pos="17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6" rIns="95733" bIns="4786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/>
            </a:lvl1pPr>
          </a:lstStyle>
          <a:p>
            <a:fld id="{413164F6-EF15-4AE4-BBA3-694E2C6BD74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19138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/>
            </a:lvl1pPr>
          </a:lstStyle>
          <a:p>
            <a:fld id="{D22E32BC-7098-498C-BB7E-CEF43207E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6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2BC-7098-498C-BB7E-CEF43207E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7620"/>
            <a:ext cx="9144000" cy="5722620"/>
          </a:xfrm>
          <a:prstGeom prst="rect">
            <a:avLst/>
          </a:prstGeom>
        </p:spPr>
      </p:pic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9151628" y="2890391"/>
            <a:ext cx="86283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MARYLAND </a:t>
            </a: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BALTIMORE</a:t>
            </a:r>
            <a:b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SCIENCES FACILITY III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91529" y="3926149"/>
            <a:ext cx="408847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THESIS PRESENTATION</a:t>
            </a: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86529" y="4615903"/>
            <a:ext cx="5993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KENNETH M. MOORE</a:t>
            </a:r>
            <a:br>
              <a:rPr lang="en-US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LIGHTING /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ELECTRICAL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THESIS ADVISOR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│ SHAWN GOOD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</p:spTree>
    <p:extLst>
      <p:ext uri="{BB962C8B-B14F-4D97-AF65-F5344CB8AC3E}">
        <p14:creationId xmlns:p14="http://schemas.microsoft.com/office/powerpoint/2010/main" val="32100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940526" y="3428999"/>
            <a:ext cx="8229600" cy="181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PROJECT OVERVIEW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OVERVIEW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69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-7620"/>
            <a:ext cx="9144000" cy="5722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HIGHLY ADVANCED RESEARCH FACILITY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HOUSES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RESEARCH GROUPS FOR SCHOOLS OF MEDICINE, PHARMACY, AND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DENTISTRY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ARCHITECT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HELLMUTH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, OBATA, KASSABAUM (HOK)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</a:rPr>
              <a:t>CONSTRUCTION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MANAGER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BARTON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MALOW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COMPANY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OWNED BY UMB OFFICE OF FACILITIES MANAGEMENT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859723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The Health Sciences Facility III further strengthens our footprint in west Baltimore and, as a result, our economic impact on the city and the state. We’re privileged to be able to help revitalize our critically important Baltimore neighborhoods and the state of Maryland as a whole, and at the same time,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enable biomedical research and education that has the potential to save lives.”</a:t>
            </a:r>
          </a:p>
          <a:p>
            <a:endParaRPr lang="en-US" sz="1600" i="1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r>
              <a:rPr lang="en-US" sz="1600" i="1" dirty="0">
                <a:solidFill>
                  <a:schemeClr val="accent1"/>
                </a:solidFill>
                <a:latin typeface="Tw Cen MT" panose="020B0602020104020603" pitchFamily="34" charset="0"/>
              </a:rPr>
              <a:t>Jay A. Perman, MD</a:t>
            </a:r>
          </a:p>
          <a:p>
            <a:r>
              <a:rPr lang="en-US" sz="1600" i="1" dirty="0">
                <a:solidFill>
                  <a:schemeClr val="accent1"/>
                </a:solidFill>
                <a:latin typeface="Tw Cen MT" panose="020B0602020104020603" pitchFamily="34" charset="0"/>
              </a:rPr>
              <a:t> President, University of Maryland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23" name="Text Box 17"/>
          <p:cNvSpPr txBox="1"/>
          <p:nvPr/>
        </p:nvSpPr>
        <p:spPr>
          <a:xfrm>
            <a:off x="18288001" y="-7619"/>
            <a:ext cx="4572000" cy="388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SOUTH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FAÇADE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OVERVIEW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8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99" y="1143000"/>
            <a:ext cx="6887311" cy="571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CALCULATION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10" y="1142999"/>
            <a:ext cx="7743090" cy="4572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0" y="1676400"/>
            <a:ext cx="121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0" y="1676400"/>
            <a:ext cx="457200" cy="457200"/>
          </a:xfrm>
          <a:prstGeom prst="rect">
            <a:avLst/>
          </a:prstGeom>
          <a:solidFill>
            <a:srgbClr val="1E2E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0" y="2308733"/>
            <a:ext cx="457200" cy="457200"/>
          </a:xfrm>
          <a:prstGeom prst="rect">
            <a:avLst/>
          </a:prstGeom>
          <a:solidFill>
            <a:srgbClr val="07D7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0" y="2971799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0" y="3634865"/>
            <a:ext cx="457200" cy="457200"/>
          </a:xfrm>
          <a:prstGeom prst="rect">
            <a:avLst/>
          </a:prstGeom>
          <a:solidFill>
            <a:srgbClr val="D912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LOBBY</a:t>
            </a:r>
            <a:r>
              <a:rPr lang="en-US" sz="2000" dirty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51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18038"/>
            <a:ext cx="9144000" cy="5696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" y="0"/>
            <a:ext cx="9151111" cy="5715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LUMINAIRE SUMMARY</a:t>
            </a:r>
            <a:endParaRPr lang="en-US" sz="3600" b="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sp>
        <p:nvSpPr>
          <p:cNvPr id="8" name="Rectangle 7"/>
          <p:cNvSpPr/>
          <p:nvPr/>
        </p:nvSpPr>
        <p:spPr>
          <a:xfrm>
            <a:off x="20040600" y="1110556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0" y="1110555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55600" y="1110554"/>
            <a:ext cx="609600" cy="1937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52114" y="2039464"/>
            <a:ext cx="609600" cy="22277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07800" y="2039152"/>
            <a:ext cx="609600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66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86029" y="789532"/>
            <a:ext cx="609600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05429" y="2039152"/>
            <a:ext cx="326571" cy="2228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83658" y="789532"/>
            <a:ext cx="326571" cy="642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938779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87428" y="3083716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617604" y="3042379"/>
            <a:ext cx="787621" cy="8786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98004" y="1156714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148690" y="1186117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064631" y="1156714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93490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84785" y="1138093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764611" y="1160398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38655" y="1163812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18481" y="1186117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07208" y="1147911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332700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Placeholder 5"/>
          <p:cNvSpPr txBox="1">
            <a:spLocks/>
          </p:cNvSpPr>
          <p:nvPr/>
        </p:nvSpPr>
        <p:spPr>
          <a:xfrm>
            <a:off x="10515600" y="1143000"/>
            <a:ext cx="7772400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1 x 4 LINEAR FLUORESCENT DOWNLIGHT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 RECESSED LED DOWNLIGHT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   </a:t>
            </a: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5" y="3576494"/>
            <a:ext cx="1066798" cy="1066798"/>
          </a:xfrm>
          <a:prstGeom prst="rect">
            <a:avLst/>
          </a:prstGeom>
          <a:ln w="19050"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57" y="2193525"/>
            <a:ext cx="1066798" cy="1066798"/>
          </a:xfrm>
          <a:prstGeom prst="rect">
            <a:avLst/>
          </a:prstGeom>
          <a:ln w="19050">
            <a:noFill/>
          </a:ln>
        </p:spPr>
      </p:pic>
      <p:sp>
        <p:nvSpPr>
          <p:cNvPr id="36" name="Oval 35"/>
          <p:cNvSpPr/>
          <p:nvPr/>
        </p:nvSpPr>
        <p:spPr>
          <a:xfrm>
            <a:off x="19583400" y="464341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440650" y="4632956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79222" y="4632955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135545" y="4647457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992795" y="463700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3831367" y="4636999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687472" y="4653750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544722" y="4643293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383294" y="4643292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219977" y="4653749"/>
            <a:ext cx="76200" cy="76199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862535" y="1138093"/>
            <a:ext cx="152400" cy="297180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405167" y="1143000"/>
            <a:ext cx="139590" cy="17575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27000">
              <a:srgbClr val="FFC000">
                <a:lumMod val="40000"/>
                <a:lumOff val="60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NANOMEDICINE WORKSTATION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REPORT SUMMARY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67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00"/>
            <a:ext cx="4572000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rgbClr val="5B9BD5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5B9BD5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156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27432000" cy="1143000"/>
          </a:xfrm>
          <a:prstGeom prst="rect">
            <a:avLst/>
          </a:prstGeom>
          <a:effectLst>
            <a:innerShdw blurRad="635000">
              <a:prstClr val="black"/>
            </a:innerShdw>
          </a:effectLst>
          <a:scene3d>
            <a:camera prst="orthographicFront"/>
            <a:lightRig rig="freezing" dir="t"/>
          </a:scene3d>
          <a:sp3d prstMaterial="dkEdge"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53971"/>
              </p:ext>
            </p:extLst>
          </p:nvPr>
        </p:nvGraphicFramePr>
        <p:xfrm>
          <a:off x="10534650" y="2667000"/>
          <a:ext cx="6828689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11053"/>
              </p:ext>
            </p:extLst>
          </p:nvPr>
        </p:nvGraphicFramePr>
        <p:xfrm>
          <a:off x="10515600" y="1123950"/>
          <a:ext cx="6828691" cy="1016000"/>
        </p:xfrm>
        <a:graphic>
          <a:graphicData uri="http://schemas.openxmlformats.org/drawingml/2006/table">
            <a:tbl>
              <a:tblPr firstRow="1" firstCol="1" bandRow="1"/>
              <a:tblGrid>
                <a:gridCol w="2250919"/>
                <a:gridCol w="1844126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0.843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 Surface Illuminance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10515600" y="0"/>
            <a:ext cx="7772400" cy="5715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ELEVATOR LOBBY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WORKSTATION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MEETING ROOM </a:t>
            </a:r>
            <a:endParaRPr lang="en-US" sz="2000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623433"/>
            <a:ext cx="2560320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OVERVIEW       PROJECT LOCATION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DESIGN CONCEPT                     ELEVATOR LOBBY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NANOMEDICINE WORKSTATION       MEETING ROOM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REPORT BREADTHS      ELECTRICAL DEPTH       </a:t>
            </a:r>
            <a:r>
              <a:rPr lang="en-US" sz="2000" dirty="0" smtClean="0">
                <a:solidFill>
                  <a:schemeClr val="accent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SUMMARY</a:t>
            </a: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75759"/>
              </p:ext>
            </p:extLst>
          </p:nvPr>
        </p:nvGraphicFramePr>
        <p:xfrm>
          <a:off x="10515600" y="4114800"/>
          <a:ext cx="6828689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2250918"/>
                <a:gridCol w="1844125"/>
                <a:gridCol w="1366823"/>
                <a:gridCol w="1366823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Criterion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LPD Area 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 W/ft</a:t>
                      </a:r>
                      <a:r>
                        <a:rPr lang="en-US" sz="1400" baseline="30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0.685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W/ft</a:t>
                      </a:r>
                      <a:r>
                        <a:rPr lang="en-US" sz="1400" baseline="300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Target Illuminance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34.9 fc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1" cy="57150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112757"/>
            <a:ext cx="422803" cy="6531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832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14476</TotalTime>
  <Words>319</Words>
  <Application>Microsoft Office PowerPoint</Application>
  <PresentationFormat>Custom</PresentationFormat>
  <Paragraphs>115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Kenneth M Moore</cp:lastModifiedBy>
  <cp:revision>957</cp:revision>
  <cp:lastPrinted>2015-04-15T16:04:50Z</cp:lastPrinted>
  <dcterms:created xsi:type="dcterms:W3CDTF">2006-11-29T18:17:25Z</dcterms:created>
  <dcterms:modified xsi:type="dcterms:W3CDTF">2015-05-08T17:10:09Z</dcterms:modified>
</cp:coreProperties>
</file>